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72" r:id="rId2"/>
    <p:sldId id="378" r:id="rId3"/>
    <p:sldId id="37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0DD"/>
    <a:srgbClr val="945EBC"/>
    <a:srgbClr val="8F3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250" autoAdjust="0"/>
  </p:normalViewPr>
  <p:slideViewPr>
    <p:cSldViewPr snapToGrid="0" snapToObjects="1">
      <p:cViewPr>
        <p:scale>
          <a:sx n="60" d="100"/>
          <a:sy n="60" d="100"/>
        </p:scale>
        <p:origin x="7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29B45-519E-43A6-9EBB-7DB72D1F2288}"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5BECE-1FD5-4D37-8889-964C265862BB}" type="slidenum">
              <a:rPr lang="en-GB" smtClean="0"/>
              <a:t>‹#›</a:t>
            </a:fld>
            <a:endParaRPr lang="en-GB"/>
          </a:p>
        </p:txBody>
      </p:sp>
    </p:spTree>
    <p:extLst>
      <p:ext uri="{BB962C8B-B14F-4D97-AF65-F5344CB8AC3E}">
        <p14:creationId xmlns:p14="http://schemas.microsoft.com/office/powerpoint/2010/main" val="52088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verpool.gov.uk/cost-of-living/financial-suppor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eedingliverpool.org/community-food-spaces/map/"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verpool.gov.uk/cost-of-living/financial-suppor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eedingliverpool.org/community-food-spaces/map/"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verpool.gov.uk/cost-of-living/financial-suppor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eedingliverpool.org/community-food-spaces/ma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Liverpool city council have a hub of support to do with financial support - </a:t>
            </a:r>
            <a:r>
              <a:rPr lang="en-GB" dirty="0">
                <a:hlinkClick r:id="rId3"/>
              </a:rPr>
              <a:t>Financial support - Liverpool City Council</a:t>
            </a:r>
            <a:r>
              <a:rPr lang="en-GB" dirty="0"/>
              <a:t> </a:t>
            </a:r>
          </a:p>
          <a:p>
            <a:r>
              <a:rPr lang="en-GB" dirty="0"/>
              <a:t>We’ve listed all the CAB around the north west – </a:t>
            </a:r>
          </a:p>
          <a:p>
            <a:r>
              <a:rPr lang="en-GB" dirty="0"/>
              <a:t>Liverpool CVS have a range of information available from energy bills support, warm hubs right through to community food spaces </a:t>
            </a:r>
            <a:r>
              <a:rPr lang="en-GB" dirty="0">
                <a:hlinkClick r:id="rId4"/>
              </a:rPr>
              <a:t>Map - Feeding Liverpool</a:t>
            </a:r>
            <a:r>
              <a:rPr lang="en-GB" dirty="0"/>
              <a:t> </a:t>
            </a:r>
          </a:p>
          <a:p>
            <a:r>
              <a:rPr lang="en-GB" dirty="0"/>
              <a:t>The live well directory host an array of information from health, wealth right through to education</a:t>
            </a:r>
          </a:p>
          <a:p>
            <a:endParaRPr lang="en-GB" dirty="0"/>
          </a:p>
        </p:txBody>
      </p:sp>
      <p:sp>
        <p:nvSpPr>
          <p:cNvPr id="4" name="Slide Number Placeholder 3"/>
          <p:cNvSpPr>
            <a:spLocks noGrp="1"/>
          </p:cNvSpPr>
          <p:nvPr>
            <p:ph type="sldNum" sz="quarter" idx="5"/>
          </p:nvPr>
        </p:nvSpPr>
        <p:spPr/>
        <p:txBody>
          <a:bodyPr/>
          <a:lstStyle/>
          <a:p>
            <a:fld id="{F805BECE-1FD5-4D37-8889-964C265862BB}" type="slidenum">
              <a:rPr lang="en-GB" smtClean="0"/>
              <a:t>1</a:t>
            </a:fld>
            <a:endParaRPr lang="en-GB"/>
          </a:p>
        </p:txBody>
      </p:sp>
    </p:spTree>
    <p:extLst>
      <p:ext uri="{BB962C8B-B14F-4D97-AF65-F5344CB8AC3E}">
        <p14:creationId xmlns:p14="http://schemas.microsoft.com/office/powerpoint/2010/main" val="20880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Liverpool city council have a hub of support to do with financial support - </a:t>
            </a:r>
            <a:r>
              <a:rPr lang="en-GB" dirty="0">
                <a:hlinkClick r:id="rId3"/>
              </a:rPr>
              <a:t>Financial support - Liverpool City Council</a:t>
            </a:r>
            <a:r>
              <a:rPr lang="en-GB" dirty="0"/>
              <a:t> </a:t>
            </a:r>
          </a:p>
          <a:p>
            <a:r>
              <a:rPr lang="en-GB" dirty="0"/>
              <a:t>We’ve listed all the CAB around the north west – </a:t>
            </a:r>
          </a:p>
          <a:p>
            <a:r>
              <a:rPr lang="en-GB" dirty="0"/>
              <a:t>Liverpool CVS have a range of information available from energy bills support, warm hubs right through to community food spaces </a:t>
            </a:r>
            <a:r>
              <a:rPr lang="en-GB" dirty="0">
                <a:hlinkClick r:id="rId4"/>
              </a:rPr>
              <a:t>Map - Feeding Liverpool</a:t>
            </a:r>
            <a:r>
              <a:rPr lang="en-GB" dirty="0"/>
              <a:t> </a:t>
            </a:r>
          </a:p>
          <a:p>
            <a:r>
              <a:rPr lang="en-GB" dirty="0"/>
              <a:t>The live well directory host an array of information from health, wealth right through to education</a:t>
            </a:r>
          </a:p>
          <a:p>
            <a:endParaRPr lang="en-GB" dirty="0"/>
          </a:p>
        </p:txBody>
      </p:sp>
      <p:sp>
        <p:nvSpPr>
          <p:cNvPr id="4" name="Slide Number Placeholder 3"/>
          <p:cNvSpPr>
            <a:spLocks noGrp="1"/>
          </p:cNvSpPr>
          <p:nvPr>
            <p:ph type="sldNum" sz="quarter" idx="5"/>
          </p:nvPr>
        </p:nvSpPr>
        <p:spPr/>
        <p:txBody>
          <a:bodyPr/>
          <a:lstStyle/>
          <a:p>
            <a:fld id="{F805BECE-1FD5-4D37-8889-964C265862BB}" type="slidenum">
              <a:rPr lang="en-GB" smtClean="0"/>
              <a:t>2</a:t>
            </a:fld>
            <a:endParaRPr lang="en-GB"/>
          </a:p>
        </p:txBody>
      </p:sp>
    </p:spTree>
    <p:extLst>
      <p:ext uri="{BB962C8B-B14F-4D97-AF65-F5344CB8AC3E}">
        <p14:creationId xmlns:p14="http://schemas.microsoft.com/office/powerpoint/2010/main" val="283506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Liverpool city council have a hub of support to do with financial support - </a:t>
            </a:r>
            <a:r>
              <a:rPr lang="en-GB" dirty="0">
                <a:hlinkClick r:id="rId3"/>
              </a:rPr>
              <a:t>Financial support - Liverpool City Council</a:t>
            </a:r>
            <a:r>
              <a:rPr lang="en-GB" dirty="0"/>
              <a:t> </a:t>
            </a:r>
          </a:p>
          <a:p>
            <a:r>
              <a:rPr lang="en-GB" dirty="0"/>
              <a:t>We’ve listed all the CAB around the north west – </a:t>
            </a:r>
          </a:p>
          <a:p>
            <a:r>
              <a:rPr lang="en-GB" dirty="0"/>
              <a:t>Liverpool CVS have a range of information available from energy bills support, warm hubs right through to community food spaces </a:t>
            </a:r>
            <a:r>
              <a:rPr lang="en-GB" dirty="0">
                <a:hlinkClick r:id="rId4"/>
              </a:rPr>
              <a:t>Map - Feeding Liverpool</a:t>
            </a:r>
            <a:r>
              <a:rPr lang="en-GB" dirty="0"/>
              <a:t> </a:t>
            </a:r>
          </a:p>
          <a:p>
            <a:r>
              <a:rPr lang="en-GB" dirty="0"/>
              <a:t>The live well directory host an array of information from health, wealth right through to education</a:t>
            </a:r>
          </a:p>
          <a:p>
            <a:endParaRPr lang="en-GB" dirty="0"/>
          </a:p>
        </p:txBody>
      </p:sp>
      <p:sp>
        <p:nvSpPr>
          <p:cNvPr id="4" name="Slide Number Placeholder 3"/>
          <p:cNvSpPr>
            <a:spLocks noGrp="1"/>
          </p:cNvSpPr>
          <p:nvPr>
            <p:ph type="sldNum" sz="quarter" idx="5"/>
          </p:nvPr>
        </p:nvSpPr>
        <p:spPr/>
        <p:txBody>
          <a:bodyPr/>
          <a:lstStyle/>
          <a:p>
            <a:fld id="{F805BECE-1FD5-4D37-8889-964C265862BB}" type="slidenum">
              <a:rPr lang="en-GB" smtClean="0"/>
              <a:t>3</a:t>
            </a:fld>
            <a:endParaRPr lang="en-GB"/>
          </a:p>
        </p:txBody>
      </p:sp>
    </p:spTree>
    <p:extLst>
      <p:ext uri="{BB962C8B-B14F-4D97-AF65-F5344CB8AC3E}">
        <p14:creationId xmlns:p14="http://schemas.microsoft.com/office/powerpoint/2010/main" val="399671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64FB-83F5-4C46-9DB9-DF250D3974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FC96D31-B1CE-D249-A778-674858D65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6A913B6-55CA-E041-BCF7-BFCBDF34A803}"/>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92AD9D0F-522B-F34D-B9FB-EB8F81C99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7342A-D6BE-1E45-8938-C47EDB9C1B80}"/>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162931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DD76-94C2-CA47-9E41-EC3C69D40B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13DAC2C-ED07-614D-AECD-27DF60722E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2095E4-33A2-E44D-99B7-30D61DAB7C1F}"/>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0676BDD1-B0E3-6141-8694-7102BEA8E2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05A3D-4716-7242-AD8C-06F50E722654}"/>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15644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ABE15-6587-9641-AB25-2EA1F27F8ED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4D57484-D7ED-B74B-9AE4-0A56AA4C47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148DD6-ABB0-D54E-92B9-FCBD1B1CB210}"/>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E388654F-E0E3-BE43-83EF-FEC17D77E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54194-B7B0-C749-92DD-87B4A162615E}"/>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169089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1B95-53BD-4844-84CA-240CD6E89D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A3E33CF-0D29-224C-B3B7-54134CBA55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CC55B9D-EE91-504D-9B9F-DF0CF2B77250}"/>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A734AFC2-406E-2744-B693-111CA60D7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EE93E5-1EEA-A04B-90D5-B84359CA6D4A}"/>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383761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C828-F5AF-2F46-B6D5-B6DCC1CE28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7C263CC-BCB7-E84B-8852-4D5A0AF72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00804D-2078-4C44-9681-F55768EC7A8B}"/>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81D9F6E3-C5AA-1B43-B2AB-662B30061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1A1C9-8355-5544-929E-5F88F43374EF}"/>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136849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5A1B-EF2A-994B-9B36-80A54A984D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DC0EEB-0A85-0E41-B6C8-D9F55AC049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1EE136B-CA72-0941-89DA-CBB3AC2A33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A3430A6-D115-FC4B-A736-08F2B050BF87}"/>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6" name="Footer Placeholder 5">
            <a:extLst>
              <a:ext uri="{FF2B5EF4-FFF2-40B4-BE49-F238E27FC236}">
                <a16:creationId xmlns:a16="http://schemas.microsoft.com/office/drawing/2014/main" id="{6C686C5F-E068-6841-BB49-7FB9EE1DAB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677B86-2565-F341-9528-67529D857AC8}"/>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263408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F5E6-2A76-E246-B04E-A2A8EECC0BD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33B3403-D950-0E46-8499-9D995E731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3C4753-8ECF-0B41-81F1-A1D1661049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BA119-F110-5D4E-87B8-92A4628E9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94C3B8-C781-DE4A-87EF-D822F5E8CF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C7B999-4DF6-7A4F-8CE1-E885CC621368}"/>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8" name="Footer Placeholder 7">
            <a:extLst>
              <a:ext uri="{FF2B5EF4-FFF2-40B4-BE49-F238E27FC236}">
                <a16:creationId xmlns:a16="http://schemas.microsoft.com/office/drawing/2014/main" id="{DF7A4EE8-DC37-C04E-8264-43FBEA4AB4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81BC16-C4FD-2746-8989-C7F205701370}"/>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256845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1364-65A2-DD4F-99FC-C81DE2DD51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8CE22F-0629-3543-BE5D-7FAC28C47F0C}"/>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4" name="Footer Placeholder 3">
            <a:extLst>
              <a:ext uri="{FF2B5EF4-FFF2-40B4-BE49-F238E27FC236}">
                <a16:creationId xmlns:a16="http://schemas.microsoft.com/office/drawing/2014/main" id="{0785CDC7-712A-9C4B-A993-066EA9E404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2AAAA0-E65A-D043-AAF9-B80CB3581B2D}"/>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223719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C6695-A4FC-5548-AF77-309D660705D3}"/>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3" name="Footer Placeholder 2">
            <a:extLst>
              <a:ext uri="{FF2B5EF4-FFF2-40B4-BE49-F238E27FC236}">
                <a16:creationId xmlns:a16="http://schemas.microsoft.com/office/drawing/2014/main" id="{F2428051-6214-EA49-9934-5E6E14C93B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43675-C045-504C-98BC-94001E74E545}"/>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30604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5D57-4D31-F44A-B555-B130EFAB84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11C7F62-B15E-C345-B9A2-B67DB07B9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05FBF1C-89C9-AC46-9AD6-51E1A77E9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CBC5A2-FEA3-094E-8512-C7BDC7187F24}"/>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6" name="Footer Placeholder 5">
            <a:extLst>
              <a:ext uri="{FF2B5EF4-FFF2-40B4-BE49-F238E27FC236}">
                <a16:creationId xmlns:a16="http://schemas.microsoft.com/office/drawing/2014/main" id="{59F8CFF3-3142-9E4B-B7D8-62E2D0933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0E9A45-7CE5-3B49-B63C-205D2F3AAF61}"/>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319452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10F-AA1D-4E46-B2CA-4722F4573D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1E54465-52B4-7346-95DE-840A4BAD2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D90CDF-C792-5642-BBB7-ECC418133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A3EB48-A7F2-9D41-AE7B-6914CD7B1506}"/>
              </a:ext>
            </a:extLst>
          </p:cNvPr>
          <p:cNvSpPr>
            <a:spLocks noGrp="1"/>
          </p:cNvSpPr>
          <p:nvPr>
            <p:ph type="dt" sz="half" idx="10"/>
          </p:nvPr>
        </p:nvSpPr>
        <p:spPr/>
        <p:txBody>
          <a:bodyPr/>
          <a:lstStyle/>
          <a:p>
            <a:fld id="{8E17B280-CC71-D14F-8A3A-6E8829C8B2A5}" type="datetimeFigureOut">
              <a:rPr lang="en-GB" smtClean="0"/>
              <a:t>07/07/2023</a:t>
            </a:fld>
            <a:endParaRPr lang="en-GB"/>
          </a:p>
        </p:txBody>
      </p:sp>
      <p:sp>
        <p:nvSpPr>
          <p:cNvPr id="6" name="Footer Placeholder 5">
            <a:extLst>
              <a:ext uri="{FF2B5EF4-FFF2-40B4-BE49-F238E27FC236}">
                <a16:creationId xmlns:a16="http://schemas.microsoft.com/office/drawing/2014/main" id="{0AA50C62-6803-FE45-935F-6AB05F4858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1496A-235D-BE46-9C1D-67CEA4A06DF5}"/>
              </a:ext>
            </a:extLst>
          </p:cNvPr>
          <p:cNvSpPr>
            <a:spLocks noGrp="1"/>
          </p:cNvSpPr>
          <p:nvPr>
            <p:ph type="sldNum" sz="quarter" idx="12"/>
          </p:nvPr>
        </p:nvSpPr>
        <p:spPr/>
        <p:txBody>
          <a:bodyPr/>
          <a:lstStyle/>
          <a:p>
            <a:fld id="{EE0B5EEE-C3C0-F54F-AC84-70657E8A4054}" type="slidenum">
              <a:rPr lang="en-GB" smtClean="0"/>
              <a:t>‹#›</a:t>
            </a:fld>
            <a:endParaRPr lang="en-GB"/>
          </a:p>
        </p:txBody>
      </p:sp>
    </p:spTree>
    <p:extLst>
      <p:ext uri="{BB962C8B-B14F-4D97-AF65-F5344CB8AC3E}">
        <p14:creationId xmlns:p14="http://schemas.microsoft.com/office/powerpoint/2010/main" val="248068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F3CD1-C410-AA4E-91F0-A9AAA5255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139BA9C-FBD3-884A-8184-3C3115558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703A4C-7214-224A-A0E2-C112C4559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7B280-CC71-D14F-8A3A-6E8829C8B2A5}" type="datetimeFigureOut">
              <a:rPr lang="en-GB" smtClean="0"/>
              <a:t>07/07/2023</a:t>
            </a:fld>
            <a:endParaRPr lang="en-GB"/>
          </a:p>
        </p:txBody>
      </p:sp>
      <p:sp>
        <p:nvSpPr>
          <p:cNvPr id="5" name="Footer Placeholder 4">
            <a:extLst>
              <a:ext uri="{FF2B5EF4-FFF2-40B4-BE49-F238E27FC236}">
                <a16:creationId xmlns:a16="http://schemas.microsoft.com/office/drawing/2014/main" id="{4770E1AF-530E-C640-9A22-3BFF8DE7D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387BBF-FA9F-B84F-A7F6-FB89ABF8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B5EEE-C3C0-F54F-AC84-70657E8A4054}" type="slidenum">
              <a:rPr lang="en-GB" smtClean="0"/>
              <a:t>‹#›</a:t>
            </a:fld>
            <a:endParaRPr lang="en-GB"/>
          </a:p>
        </p:txBody>
      </p:sp>
    </p:spTree>
    <p:extLst>
      <p:ext uri="{BB962C8B-B14F-4D97-AF65-F5344CB8AC3E}">
        <p14:creationId xmlns:p14="http://schemas.microsoft.com/office/powerpoint/2010/main" val="800675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lay.google.com/store/apps/details?id=com.healthassured.app&amp;hl=en_GB&amp;gl=US" TargetMode="External"/><Relationship Id="rId4" Type="http://schemas.openxmlformats.org/officeDocument/2006/relationships/hyperlink" Target="https://apps.apple.com/gb/app/my-healthy-advantage/id148481068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supporting-our-nhs-people/support-now/looking-after-you-confidential-coaching-and-support-for-the-primary-care-workforce/looking-after-you-to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nhsemployers.org/" TargetMode="External"/><Relationship Id="rId7" Type="http://schemas.openxmlformats.org/officeDocument/2006/relationships/hyperlink" Target="https://www.england.nhs.uk/email-bulletins/primary-care-bullet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ngland.nhs.uk/ournhspeople/" TargetMode="External"/><Relationship Id="rId5" Type="http://schemas.openxmlformats.org/officeDocument/2006/relationships/hyperlink" Target="https://www.england.nhs.uk/publication/nhs-health-and-wellbeing-framework/" TargetMode="External"/><Relationship Id="rId4" Type="http://schemas.openxmlformats.org/officeDocument/2006/relationships/hyperlink" Target="https://future.nhs.uk/connect.ti/NorthWestStaffExperience/group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54712-18F0-4A71-EF31-95980E291B7E}"/>
              </a:ext>
            </a:extLst>
          </p:cNvPr>
          <p:cNvSpPr/>
          <p:nvPr/>
        </p:nvSpPr>
        <p:spPr>
          <a:xfrm>
            <a:off x="-160639" y="0"/>
            <a:ext cx="1478533" cy="6858000"/>
          </a:xfrm>
          <a:prstGeom prst="rect">
            <a:avLst/>
          </a:prstGeom>
          <a:solidFill>
            <a:srgbClr val="B070DD"/>
          </a:solidFill>
          <a:ln>
            <a:solidFill>
              <a:srgbClr val="945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313419-2112-EB8A-D0EE-DBE68FA91B41}"/>
              </a:ext>
            </a:extLst>
          </p:cNvPr>
          <p:cNvSpPr txBox="1"/>
          <p:nvPr/>
        </p:nvSpPr>
        <p:spPr>
          <a:xfrm rot="16200000">
            <a:off x="-2704131" y="2569192"/>
            <a:ext cx="6584938" cy="1446550"/>
          </a:xfrm>
          <a:prstGeom prst="rect">
            <a:avLst/>
          </a:prstGeom>
          <a:noFill/>
        </p:spPr>
        <p:txBody>
          <a:bodyPr wrap="square" rtlCol="0">
            <a:spAutoFit/>
          </a:bodyPr>
          <a:lstStyle/>
          <a:p>
            <a:pPr algn="ctr"/>
            <a:r>
              <a:rPr lang="en-GB" sz="4400" b="1" dirty="0">
                <a:solidFill>
                  <a:schemeClr val="bg1"/>
                </a:solidFill>
              </a:rPr>
              <a:t>Primary Care </a:t>
            </a:r>
          </a:p>
          <a:p>
            <a:pPr algn="ctr"/>
            <a:r>
              <a:rPr lang="en-GB" sz="4400" b="1" dirty="0">
                <a:solidFill>
                  <a:schemeClr val="bg1"/>
                </a:solidFill>
              </a:rPr>
              <a:t> Wellbeing Support</a:t>
            </a:r>
          </a:p>
        </p:txBody>
      </p:sp>
      <p:pic>
        <p:nvPicPr>
          <p:cNvPr id="8" name="Picture 7">
            <a:extLst>
              <a:ext uri="{FF2B5EF4-FFF2-40B4-BE49-F238E27FC236}">
                <a16:creationId xmlns:a16="http://schemas.microsoft.com/office/drawing/2014/main" id="{0F3EF7E3-9093-7BCF-A9FA-9A0A856AAC11}"/>
              </a:ext>
            </a:extLst>
          </p:cNvPr>
          <p:cNvPicPr>
            <a:picLocks noChangeAspect="1"/>
          </p:cNvPicPr>
          <p:nvPr/>
        </p:nvPicPr>
        <p:blipFill rotWithShape="1">
          <a:blip r:embed="rId3"/>
          <a:srcRect b="5017"/>
          <a:stretch/>
        </p:blipFill>
        <p:spPr>
          <a:xfrm>
            <a:off x="1826195" y="3141921"/>
            <a:ext cx="9957476" cy="3083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1BE9BD3-F969-8812-1051-2F8EA8CDE870}"/>
              </a:ext>
            </a:extLst>
          </p:cNvPr>
          <p:cNvSpPr txBox="1"/>
          <p:nvPr/>
        </p:nvSpPr>
        <p:spPr>
          <a:xfrm>
            <a:off x="1913860" y="358777"/>
            <a:ext cx="9869811" cy="2585323"/>
          </a:xfrm>
          <a:prstGeom prst="rect">
            <a:avLst/>
          </a:prstGeom>
          <a:noFill/>
        </p:spPr>
        <p:txBody>
          <a:bodyPr wrap="square" rtlCol="0">
            <a:spAutoFit/>
          </a:bodyPr>
          <a:lstStyle/>
          <a:p>
            <a:pPr algn="just"/>
            <a:br>
              <a:rPr lang="en-GB" dirty="0">
                <a:solidFill>
                  <a:schemeClr val="tx1"/>
                </a:solidFill>
                <a:latin typeface="Frutiger"/>
              </a:rPr>
            </a:br>
            <a:r>
              <a:rPr lang="en-GB" b="1" dirty="0">
                <a:solidFill>
                  <a:srgbClr val="5461C8"/>
                </a:solidFill>
                <a:latin typeface="Frutiger"/>
              </a:rPr>
              <a:t>The Employee Assistance Programme (EAP) </a:t>
            </a:r>
            <a:r>
              <a:rPr lang="en-GB" dirty="0">
                <a:solidFill>
                  <a:schemeClr val="tx1"/>
                </a:solidFill>
                <a:latin typeface="Frutiger"/>
              </a:rPr>
              <a:t>is completely free to access for all employees and the 24/7 helpline counselling support and access to 6 sessions of structured telephone counselling also extend to cover your partner/spouse and dependants (aged 16-24, living at the same address and in full time education).</a:t>
            </a:r>
          </a:p>
          <a:p>
            <a:pPr algn="ctr"/>
            <a:endParaRPr lang="en-GB" dirty="0">
              <a:solidFill>
                <a:schemeClr val="tx1"/>
              </a:solidFill>
              <a:latin typeface="Frutiger"/>
            </a:endParaRPr>
          </a:p>
          <a:p>
            <a:pPr algn="ctr"/>
            <a:r>
              <a:rPr lang="en-GB" b="1" dirty="0">
                <a:solidFill>
                  <a:srgbClr val="5461C8"/>
                </a:solidFill>
                <a:latin typeface="Frutiger"/>
              </a:rPr>
              <a:t>The Employee Assistance Programme (EAP)</a:t>
            </a:r>
            <a:r>
              <a:rPr lang="en-GB" dirty="0">
                <a:solidFill>
                  <a:schemeClr val="tx1"/>
                </a:solidFill>
                <a:latin typeface="Frutiger"/>
              </a:rPr>
              <a:t> is available as a mobile application for ease. Please search ‘My healthy Advantage’ on the </a:t>
            </a:r>
            <a:r>
              <a:rPr lang="en-GB" dirty="0">
                <a:solidFill>
                  <a:schemeClr val="tx1"/>
                </a:solidFill>
                <a:latin typeface="Frutiger"/>
                <a:hlinkClick r:id="rId4"/>
              </a:rPr>
              <a:t>app store </a:t>
            </a:r>
            <a:r>
              <a:rPr lang="en-GB" dirty="0">
                <a:solidFill>
                  <a:schemeClr val="tx1"/>
                </a:solidFill>
                <a:latin typeface="Frutiger"/>
              </a:rPr>
              <a:t>or </a:t>
            </a:r>
            <a:r>
              <a:rPr lang="en-GB" dirty="0">
                <a:solidFill>
                  <a:schemeClr val="tx1"/>
                </a:solidFill>
                <a:latin typeface="Frutiger"/>
                <a:hlinkClick r:id="rId5"/>
              </a:rPr>
              <a:t>google play </a:t>
            </a:r>
            <a:r>
              <a:rPr lang="en-GB" dirty="0">
                <a:solidFill>
                  <a:schemeClr val="tx1"/>
                </a:solidFill>
                <a:latin typeface="Frutiger"/>
              </a:rPr>
              <a:t>&amp; use the mobile app access code MHA193522. </a:t>
            </a:r>
          </a:p>
          <a:p>
            <a:pPr algn="ctr"/>
            <a:endParaRPr lang="en-GB" dirty="0"/>
          </a:p>
        </p:txBody>
      </p:sp>
    </p:spTree>
    <p:extLst>
      <p:ext uri="{BB962C8B-B14F-4D97-AF65-F5344CB8AC3E}">
        <p14:creationId xmlns:p14="http://schemas.microsoft.com/office/powerpoint/2010/main" val="10432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54712-18F0-4A71-EF31-95980E291B7E}"/>
              </a:ext>
            </a:extLst>
          </p:cNvPr>
          <p:cNvSpPr/>
          <p:nvPr/>
        </p:nvSpPr>
        <p:spPr>
          <a:xfrm>
            <a:off x="-160639" y="0"/>
            <a:ext cx="1478533" cy="6858000"/>
          </a:xfrm>
          <a:prstGeom prst="rect">
            <a:avLst/>
          </a:prstGeom>
          <a:solidFill>
            <a:srgbClr val="B070DD"/>
          </a:solidFill>
          <a:ln>
            <a:solidFill>
              <a:srgbClr val="945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313419-2112-EB8A-D0EE-DBE68FA91B41}"/>
              </a:ext>
            </a:extLst>
          </p:cNvPr>
          <p:cNvSpPr txBox="1"/>
          <p:nvPr/>
        </p:nvSpPr>
        <p:spPr>
          <a:xfrm rot="16200000">
            <a:off x="-2704131" y="2569192"/>
            <a:ext cx="6584938" cy="1446550"/>
          </a:xfrm>
          <a:prstGeom prst="rect">
            <a:avLst/>
          </a:prstGeom>
          <a:noFill/>
        </p:spPr>
        <p:txBody>
          <a:bodyPr wrap="square" rtlCol="0">
            <a:spAutoFit/>
          </a:bodyPr>
          <a:lstStyle/>
          <a:p>
            <a:pPr algn="ctr"/>
            <a:r>
              <a:rPr lang="en-GB" sz="4400" b="1" dirty="0">
                <a:solidFill>
                  <a:schemeClr val="bg1"/>
                </a:solidFill>
              </a:rPr>
              <a:t>Primary Care </a:t>
            </a:r>
          </a:p>
          <a:p>
            <a:pPr algn="ctr"/>
            <a:r>
              <a:rPr lang="en-GB" sz="4400" b="1" dirty="0">
                <a:solidFill>
                  <a:schemeClr val="bg1"/>
                </a:solidFill>
              </a:rPr>
              <a:t> Wellbeing Support</a:t>
            </a:r>
          </a:p>
        </p:txBody>
      </p:sp>
      <p:sp>
        <p:nvSpPr>
          <p:cNvPr id="9" name="TextBox 8">
            <a:extLst>
              <a:ext uri="{FF2B5EF4-FFF2-40B4-BE49-F238E27FC236}">
                <a16:creationId xmlns:a16="http://schemas.microsoft.com/office/drawing/2014/main" id="{E1BE9BD3-F969-8812-1051-2F8EA8CDE870}"/>
              </a:ext>
            </a:extLst>
          </p:cNvPr>
          <p:cNvSpPr txBox="1"/>
          <p:nvPr/>
        </p:nvSpPr>
        <p:spPr>
          <a:xfrm>
            <a:off x="1913860" y="358777"/>
            <a:ext cx="4731489" cy="5355312"/>
          </a:xfrm>
          <a:prstGeom prst="rect">
            <a:avLst/>
          </a:prstGeom>
          <a:noFill/>
        </p:spPr>
        <p:txBody>
          <a:bodyPr wrap="square" rtlCol="0">
            <a:spAutoFit/>
          </a:bodyPr>
          <a:lstStyle/>
          <a:p>
            <a:pPr algn="just" fontAlgn="base"/>
            <a:br>
              <a:rPr lang="en-GB" dirty="0">
                <a:solidFill>
                  <a:schemeClr val="tx1"/>
                </a:solidFill>
                <a:latin typeface="Frutiger"/>
              </a:rPr>
            </a:br>
            <a:r>
              <a:rPr lang="en-GB" b="1" dirty="0">
                <a:solidFill>
                  <a:srgbClr val="5461C8"/>
                </a:solidFill>
                <a:latin typeface="Frutiger"/>
                <a:hlinkClick r:id="rId3"/>
              </a:rPr>
              <a:t>Looking After You</a:t>
            </a:r>
            <a:r>
              <a:rPr lang="en-GB" b="1" dirty="0">
                <a:solidFill>
                  <a:srgbClr val="5461C8"/>
                </a:solidFill>
                <a:latin typeface="Frutiger"/>
              </a:rPr>
              <a:t> </a:t>
            </a:r>
            <a:r>
              <a:rPr lang="en-GB" dirty="0">
                <a:solidFill>
                  <a:schemeClr val="tx1"/>
                </a:solidFill>
                <a:latin typeface="Frutiger"/>
              </a:rPr>
              <a:t>is an initiative from NHS England </a:t>
            </a:r>
            <a:r>
              <a:rPr lang="en-GB" b="0" i="0" dirty="0">
                <a:solidFill>
                  <a:srgbClr val="202A30"/>
                </a:solidFill>
                <a:effectLst/>
                <a:latin typeface="Frutiger"/>
              </a:rPr>
              <a:t>recognising frontline primary care colleagues, both clinical and non-clinical, are continuing to work hard caring for their patients.</a:t>
            </a:r>
          </a:p>
          <a:p>
            <a:pPr algn="l" fontAlgn="base"/>
            <a:endParaRPr lang="en-GB" b="0" i="0" dirty="0">
              <a:solidFill>
                <a:srgbClr val="202A30"/>
              </a:solidFill>
              <a:effectLst/>
              <a:latin typeface="Frutiger"/>
            </a:endParaRPr>
          </a:p>
          <a:p>
            <a:pPr algn="just" fontAlgn="base"/>
            <a:r>
              <a:rPr lang="en-GB" b="0" i="0" dirty="0">
                <a:solidFill>
                  <a:srgbClr val="202A30"/>
                </a:solidFill>
                <a:effectLst/>
                <a:latin typeface="Frutiger"/>
              </a:rPr>
              <a:t>Individual coaching is available with a skilled and experienced coach who will work with you to discuss any area of your wellbeing that you would like to address. They will listen, ask questions and support you to develop practical strategies to cope with your situation and stay well.</a:t>
            </a:r>
          </a:p>
          <a:p>
            <a:pPr algn="l" fontAlgn="base"/>
            <a:endParaRPr lang="en-GB" b="0" i="0" dirty="0">
              <a:solidFill>
                <a:srgbClr val="202A30"/>
              </a:solidFill>
              <a:effectLst/>
              <a:latin typeface="Frutiger"/>
            </a:endParaRPr>
          </a:p>
          <a:p>
            <a:pPr algn="just" fontAlgn="base"/>
            <a:r>
              <a:rPr lang="en-GB" b="0" i="0" dirty="0">
                <a:solidFill>
                  <a:srgbClr val="202A30"/>
                </a:solidFill>
                <a:effectLst/>
                <a:latin typeface="Frutiger"/>
              </a:rPr>
              <a:t>It might be that by having a one-off conversation you will have all the strategies you need, or you might find a few sessions helpful. It is all led by you.</a:t>
            </a:r>
          </a:p>
          <a:p>
            <a:pPr algn="just"/>
            <a:endParaRPr lang="en-GB" dirty="0">
              <a:solidFill>
                <a:schemeClr val="tx1"/>
              </a:solidFill>
              <a:latin typeface="Frutiger"/>
            </a:endParaRPr>
          </a:p>
        </p:txBody>
      </p:sp>
      <p:pic>
        <p:nvPicPr>
          <p:cNvPr id="2" name="Picture 1">
            <a:extLst>
              <a:ext uri="{FF2B5EF4-FFF2-40B4-BE49-F238E27FC236}">
                <a16:creationId xmlns:a16="http://schemas.microsoft.com/office/drawing/2014/main" id="{23D8DDB4-23CA-9D86-0C59-7B6BF3DDA492}"/>
              </a:ext>
            </a:extLst>
          </p:cNvPr>
          <p:cNvPicPr>
            <a:picLocks noChangeAspect="1"/>
          </p:cNvPicPr>
          <p:nvPr/>
        </p:nvPicPr>
        <p:blipFill>
          <a:blip r:embed="rId4"/>
          <a:stretch>
            <a:fillRect/>
          </a:stretch>
        </p:blipFill>
        <p:spPr>
          <a:xfrm>
            <a:off x="7340017" y="240403"/>
            <a:ext cx="4345165" cy="6083951"/>
          </a:xfrm>
          <a:prstGeom prst="rect">
            <a:avLst/>
          </a:prstGeom>
        </p:spPr>
      </p:pic>
    </p:spTree>
    <p:extLst>
      <p:ext uri="{BB962C8B-B14F-4D97-AF65-F5344CB8AC3E}">
        <p14:creationId xmlns:p14="http://schemas.microsoft.com/office/powerpoint/2010/main" val="384568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54712-18F0-4A71-EF31-95980E291B7E}"/>
              </a:ext>
            </a:extLst>
          </p:cNvPr>
          <p:cNvSpPr/>
          <p:nvPr/>
        </p:nvSpPr>
        <p:spPr>
          <a:xfrm>
            <a:off x="-160639" y="0"/>
            <a:ext cx="1478533" cy="6858000"/>
          </a:xfrm>
          <a:prstGeom prst="rect">
            <a:avLst/>
          </a:prstGeom>
          <a:solidFill>
            <a:srgbClr val="B070DD"/>
          </a:solidFill>
          <a:ln>
            <a:solidFill>
              <a:srgbClr val="945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313419-2112-EB8A-D0EE-DBE68FA91B41}"/>
              </a:ext>
            </a:extLst>
          </p:cNvPr>
          <p:cNvSpPr txBox="1"/>
          <p:nvPr/>
        </p:nvSpPr>
        <p:spPr>
          <a:xfrm rot="16200000">
            <a:off x="-2704131" y="2569192"/>
            <a:ext cx="6584938" cy="1446550"/>
          </a:xfrm>
          <a:prstGeom prst="rect">
            <a:avLst/>
          </a:prstGeom>
          <a:noFill/>
        </p:spPr>
        <p:txBody>
          <a:bodyPr wrap="square" rtlCol="0">
            <a:spAutoFit/>
          </a:bodyPr>
          <a:lstStyle/>
          <a:p>
            <a:pPr algn="ctr"/>
            <a:r>
              <a:rPr lang="en-GB" sz="4400" b="1" dirty="0">
                <a:solidFill>
                  <a:schemeClr val="bg1"/>
                </a:solidFill>
              </a:rPr>
              <a:t>Primary Care </a:t>
            </a:r>
          </a:p>
          <a:p>
            <a:pPr algn="ctr"/>
            <a:r>
              <a:rPr lang="en-GB" sz="4400" b="1" dirty="0">
                <a:solidFill>
                  <a:schemeClr val="bg1"/>
                </a:solidFill>
              </a:rPr>
              <a:t> Wellbeing Support</a:t>
            </a:r>
          </a:p>
        </p:txBody>
      </p:sp>
      <p:sp>
        <p:nvSpPr>
          <p:cNvPr id="9" name="TextBox 8">
            <a:extLst>
              <a:ext uri="{FF2B5EF4-FFF2-40B4-BE49-F238E27FC236}">
                <a16:creationId xmlns:a16="http://schemas.microsoft.com/office/drawing/2014/main" id="{E1BE9BD3-F969-8812-1051-2F8EA8CDE870}"/>
              </a:ext>
            </a:extLst>
          </p:cNvPr>
          <p:cNvSpPr txBox="1"/>
          <p:nvPr/>
        </p:nvSpPr>
        <p:spPr>
          <a:xfrm>
            <a:off x="1573618" y="358777"/>
            <a:ext cx="10398642" cy="6463308"/>
          </a:xfrm>
          <a:prstGeom prst="rect">
            <a:avLst/>
          </a:prstGeom>
          <a:noFill/>
        </p:spPr>
        <p:txBody>
          <a:bodyPr wrap="square" rtlCol="0">
            <a:spAutoFit/>
          </a:bodyPr>
          <a:lstStyle/>
          <a:p>
            <a:r>
              <a:rPr lang="en-GB" sz="1800" b="1" u="sng" dirty="0">
                <a:solidFill>
                  <a:srgbClr val="5461C8"/>
                </a:solidFill>
                <a:latin typeface="Frutiger"/>
              </a:rPr>
              <a:t>NHS Employers</a:t>
            </a:r>
            <a:r>
              <a:rPr lang="en-GB" sz="1800" dirty="0">
                <a:solidFill>
                  <a:srgbClr val="5461C8"/>
                </a:solidFill>
                <a:latin typeface="Frutiger"/>
              </a:rPr>
              <a:t> </a:t>
            </a:r>
            <a:r>
              <a:rPr lang="en-GB" sz="1800" dirty="0">
                <a:solidFill>
                  <a:schemeClr val="tx2"/>
                </a:solidFill>
                <a:latin typeface="Frutiger"/>
              </a:rPr>
              <a:t>- </a:t>
            </a:r>
            <a:r>
              <a:rPr lang="en-GB" sz="1800" dirty="0">
                <a:latin typeface="Frutiger"/>
                <a:hlinkClick r:id="rId3"/>
              </a:rPr>
              <a:t>https://www.nhsemployers.org/</a:t>
            </a:r>
            <a:r>
              <a:rPr lang="en-GB" sz="1800" dirty="0">
                <a:latin typeface="Frutiger"/>
              </a:rPr>
              <a:t> </a:t>
            </a:r>
          </a:p>
          <a:p>
            <a:r>
              <a:rPr lang="en-GB" sz="1800" dirty="0">
                <a:solidFill>
                  <a:schemeClr val="tx2"/>
                </a:solidFill>
                <a:latin typeface="Frutiger"/>
              </a:rPr>
              <a:t>The employers’ organisation for the NHS in England; supporting workforce leaders and representing employers and systems to develop a sustainable workforce and be the best employers they can be.</a:t>
            </a:r>
          </a:p>
          <a:p>
            <a:endParaRPr lang="en-GB" sz="1800" u="sng" dirty="0">
              <a:solidFill>
                <a:schemeClr val="tx2"/>
              </a:solidFill>
              <a:latin typeface="Frutiger"/>
            </a:endParaRPr>
          </a:p>
          <a:p>
            <a:r>
              <a:rPr lang="en-GB" sz="1800" b="1" u="sng" dirty="0">
                <a:solidFill>
                  <a:srgbClr val="5461C8"/>
                </a:solidFill>
                <a:latin typeface="Frutiger"/>
              </a:rPr>
              <a:t>NHS Future</a:t>
            </a:r>
            <a:r>
              <a:rPr lang="en-GB" sz="1800" b="1" dirty="0">
                <a:solidFill>
                  <a:srgbClr val="5461C8"/>
                </a:solidFill>
                <a:latin typeface="Frutiger"/>
              </a:rPr>
              <a:t> </a:t>
            </a:r>
            <a:r>
              <a:rPr lang="en-GB" sz="1800" dirty="0">
                <a:solidFill>
                  <a:schemeClr val="tx2"/>
                </a:solidFill>
                <a:latin typeface="Frutiger"/>
              </a:rPr>
              <a:t>- </a:t>
            </a:r>
            <a:r>
              <a:rPr lang="en-GB" sz="1800" dirty="0">
                <a:hlinkClick r:id="rId4"/>
              </a:rPr>
              <a:t>North West Staff Experience and Engagement Community of Practice - </a:t>
            </a:r>
            <a:r>
              <a:rPr lang="en-GB" sz="1800" dirty="0" err="1">
                <a:hlinkClick r:id="rId4"/>
              </a:rPr>
              <a:t>FutureNHS</a:t>
            </a:r>
            <a:r>
              <a:rPr lang="en-GB" sz="1800" dirty="0">
                <a:hlinkClick r:id="rId4"/>
              </a:rPr>
              <a:t> Collaboration Platform</a:t>
            </a:r>
            <a:endParaRPr lang="en-GB" sz="1800" dirty="0"/>
          </a:p>
          <a:p>
            <a:r>
              <a:rPr lang="en-GB" sz="1800" i="0" dirty="0">
                <a:solidFill>
                  <a:srgbClr val="444444"/>
                </a:solidFill>
                <a:effectLst/>
                <a:latin typeface="Frutiger"/>
              </a:rPr>
              <a:t>Staff Experience and Engagement team sharing national and regional updates on Health and Wellbeing, Engagement and Retention. </a:t>
            </a:r>
            <a:r>
              <a:rPr lang="en-GB" sz="1800" dirty="0">
                <a:solidFill>
                  <a:srgbClr val="444444"/>
                </a:solidFill>
                <a:latin typeface="Frutiger"/>
              </a:rPr>
              <a:t>A</a:t>
            </a:r>
            <a:r>
              <a:rPr lang="en-GB" sz="1800" i="0" dirty="0">
                <a:solidFill>
                  <a:srgbClr val="444444"/>
                </a:solidFill>
                <a:effectLst/>
                <a:latin typeface="Frutiger"/>
              </a:rPr>
              <a:t> place for you to connect with the North West region; to share ideas, good practice, to raise and answer questions, to support new initiatives and be part of the wider community</a:t>
            </a:r>
          </a:p>
          <a:p>
            <a:endParaRPr lang="en-GB" sz="1800" b="1" u="sng" dirty="0">
              <a:solidFill>
                <a:srgbClr val="5461C8"/>
              </a:solidFill>
              <a:latin typeface="Frutiger"/>
            </a:endParaRPr>
          </a:p>
          <a:p>
            <a:r>
              <a:rPr lang="en-GB" sz="1800" b="1" u="sng" dirty="0">
                <a:solidFill>
                  <a:srgbClr val="5461C8"/>
                </a:solidFill>
                <a:latin typeface="Frutiger"/>
              </a:rPr>
              <a:t>NHS health and wellbeing framework </a:t>
            </a:r>
            <a:r>
              <a:rPr lang="en-GB" sz="1800" dirty="0">
                <a:solidFill>
                  <a:schemeClr val="tx2"/>
                </a:solidFill>
                <a:latin typeface="Frutiger"/>
              </a:rPr>
              <a:t>- </a:t>
            </a:r>
            <a:r>
              <a:rPr lang="en-GB" sz="1800" dirty="0">
                <a:latin typeface="Frutiger"/>
                <a:hlinkClick r:id="rId5"/>
              </a:rPr>
              <a:t>https://www.england.nhs.uk/publication/nhs-health-and-wellbeing-framework/</a:t>
            </a:r>
            <a:r>
              <a:rPr lang="en-GB" sz="1800" dirty="0">
                <a:latin typeface="Frutiger"/>
              </a:rPr>
              <a:t> </a:t>
            </a:r>
          </a:p>
          <a:p>
            <a:r>
              <a:rPr lang="en-GB" sz="1800" dirty="0">
                <a:solidFill>
                  <a:schemeClr val="tx2"/>
                </a:solidFill>
                <a:latin typeface="Frutiger"/>
              </a:rPr>
              <a:t>Including a diagnostic tool and implementation plan, this is a high-level culture change toolkit aimed at health and wellbeing guardians, managers and leaders and anyone with an interest.</a:t>
            </a:r>
          </a:p>
          <a:p>
            <a:endParaRPr lang="en-GB" sz="1800" b="1" u="sng" dirty="0">
              <a:solidFill>
                <a:srgbClr val="5461C8"/>
              </a:solidFill>
              <a:latin typeface="Frutiger"/>
            </a:endParaRPr>
          </a:p>
          <a:p>
            <a:r>
              <a:rPr lang="en-GB" sz="1800" b="1" u="sng" dirty="0">
                <a:solidFill>
                  <a:srgbClr val="5461C8"/>
                </a:solidFill>
                <a:latin typeface="Frutiger"/>
              </a:rPr>
              <a:t>People Plan </a:t>
            </a:r>
            <a:r>
              <a:rPr lang="en-GB" sz="1800" dirty="0">
                <a:solidFill>
                  <a:schemeClr val="tx2"/>
                </a:solidFill>
                <a:latin typeface="Frutiger"/>
              </a:rPr>
              <a:t>- </a:t>
            </a:r>
            <a:r>
              <a:rPr lang="en-GB" sz="1800" dirty="0">
                <a:latin typeface="Frutiger"/>
                <a:hlinkClick r:id="rId6"/>
              </a:rPr>
              <a:t>https://www.england.nhs.uk/ournhspeople/</a:t>
            </a:r>
            <a:endParaRPr lang="en-GB" sz="1800" dirty="0">
              <a:latin typeface="Frutiger"/>
            </a:endParaRPr>
          </a:p>
          <a:p>
            <a:r>
              <a:rPr lang="en-GB" sz="1800" dirty="0">
                <a:solidFill>
                  <a:schemeClr val="tx2"/>
                </a:solidFill>
                <a:latin typeface="Frutiger"/>
              </a:rPr>
              <a:t>NHS England’s workforce strategy and actions to establish the pillars of ‘looking after our people’, ‘belonging in the NHS’, ‘new ways of working and delivering care’ and ‘growing for the future’.</a:t>
            </a:r>
          </a:p>
          <a:p>
            <a:endParaRPr lang="en-GB" sz="1800" b="1" u="sng" dirty="0">
              <a:solidFill>
                <a:srgbClr val="5461C8"/>
              </a:solidFill>
              <a:latin typeface="Frutiger"/>
            </a:endParaRPr>
          </a:p>
          <a:p>
            <a:r>
              <a:rPr lang="en-GB" sz="1800" b="1" u="sng" dirty="0">
                <a:solidFill>
                  <a:srgbClr val="5461C8"/>
                </a:solidFill>
                <a:latin typeface="Frutiger"/>
              </a:rPr>
              <a:t>Primary Care Bulletin</a:t>
            </a:r>
            <a:r>
              <a:rPr lang="en-GB" sz="1800" b="1" dirty="0">
                <a:solidFill>
                  <a:srgbClr val="5461C8"/>
                </a:solidFill>
                <a:latin typeface="Frutiger"/>
              </a:rPr>
              <a:t> </a:t>
            </a:r>
            <a:r>
              <a:rPr lang="en-GB" sz="1800" dirty="0">
                <a:solidFill>
                  <a:schemeClr val="tx2"/>
                </a:solidFill>
                <a:latin typeface="Frutiger"/>
              </a:rPr>
              <a:t>- </a:t>
            </a:r>
            <a:r>
              <a:rPr lang="en-GB" sz="1800" dirty="0">
                <a:latin typeface="Frutiger"/>
                <a:hlinkClick r:id="rId7"/>
              </a:rPr>
              <a:t>https://www.england.nhs.uk/email-bulletins/primary-care-bulletin/</a:t>
            </a:r>
            <a:endParaRPr lang="en-GB" sz="1800" dirty="0">
              <a:latin typeface="Frutiger"/>
            </a:endParaRPr>
          </a:p>
          <a:p>
            <a:r>
              <a:rPr lang="en-GB" sz="1800" dirty="0">
                <a:solidFill>
                  <a:schemeClr val="tx2"/>
                </a:solidFill>
                <a:latin typeface="Frutiger"/>
              </a:rPr>
              <a:t>A weekly bulletin from NHS England covering all guidance and information published for general practice, pharmacy, dental and optical.</a:t>
            </a:r>
          </a:p>
          <a:p>
            <a:endParaRPr lang="en-GB" dirty="0"/>
          </a:p>
        </p:txBody>
      </p:sp>
    </p:spTree>
    <p:extLst>
      <p:ext uri="{BB962C8B-B14F-4D97-AF65-F5344CB8AC3E}">
        <p14:creationId xmlns:p14="http://schemas.microsoft.com/office/powerpoint/2010/main" val="96267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14807</TotalTime>
  <Words>704</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Frutiger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Macneall</dc:creator>
  <cp:lastModifiedBy>Lee Macneall</cp:lastModifiedBy>
  <cp:revision>101</cp:revision>
  <dcterms:created xsi:type="dcterms:W3CDTF">2021-10-01T07:24:49Z</dcterms:created>
  <dcterms:modified xsi:type="dcterms:W3CDTF">2023-07-07T10:32:21Z</dcterms:modified>
</cp:coreProperties>
</file>